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handoutMasterIdLst>
    <p:handoutMasterId r:id="rId21"/>
  </p:handoutMasterIdLst>
  <p:sldIdLst>
    <p:sldId id="264" r:id="rId2"/>
    <p:sldId id="266" r:id="rId3"/>
    <p:sldId id="267" r:id="rId4"/>
    <p:sldId id="275" r:id="rId5"/>
    <p:sldId id="276" r:id="rId6"/>
    <p:sldId id="282" r:id="rId7"/>
    <p:sldId id="283" r:id="rId8"/>
    <p:sldId id="284" r:id="rId9"/>
    <p:sldId id="268" r:id="rId10"/>
    <p:sldId id="280" r:id="rId11"/>
    <p:sldId id="281" r:id="rId12"/>
    <p:sldId id="257" r:id="rId13"/>
    <p:sldId id="260" r:id="rId14"/>
    <p:sldId id="261" r:id="rId15"/>
    <p:sldId id="269" r:id="rId16"/>
    <p:sldId id="270" r:id="rId17"/>
    <p:sldId id="272" r:id="rId18"/>
    <p:sldId id="271" r:id="rId19"/>
    <p:sldId id="273" r:id="rId20"/>
  </p:sldIdLst>
  <p:sldSz cx="9144000" cy="6858000" type="screen4x3"/>
  <p:notesSz cx="6735763" cy="98663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FE0A84-9F43-4A5F-9A7F-7F7EB5E1C647}" type="datetimeFigureOut">
              <a:rPr lang="zh-TW" altLang="en-US" smtClean="0"/>
              <a:t>2018/12/25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A584F-A795-427B-BE9C-003DECA952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6211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ABC9-98BB-4AEE-A772-D377177E7B63}" type="datetimeFigureOut">
              <a:rPr lang="zh-TW" altLang="en-US" smtClean="0"/>
              <a:t>2018/12/25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80A68EC-4EBA-41BE-9016-E0E044794D0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ABC9-98BB-4AEE-A772-D377177E7B63}" type="datetimeFigureOut">
              <a:rPr lang="zh-TW" altLang="en-US" smtClean="0"/>
              <a:t>2018/12/25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68EC-4EBA-41BE-9016-E0E044794D0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80A68EC-4EBA-41BE-9016-E0E044794D0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ABC9-98BB-4AEE-A772-D377177E7B63}" type="datetimeFigureOut">
              <a:rPr lang="zh-TW" altLang="en-US" smtClean="0"/>
              <a:t>2018/12/25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ABC9-98BB-4AEE-A772-D377177E7B63}" type="datetimeFigureOut">
              <a:rPr lang="zh-TW" altLang="en-US" smtClean="0"/>
              <a:t>2018/12/25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80A68EC-4EBA-41BE-9016-E0E044794D0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ABC9-98BB-4AEE-A772-D377177E7B63}" type="datetimeFigureOut">
              <a:rPr lang="zh-TW" altLang="en-US" smtClean="0"/>
              <a:t>2018/12/25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80A68EC-4EBA-41BE-9016-E0E044794D0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C76ABC9-98BB-4AEE-A772-D377177E7B63}" type="datetimeFigureOut">
              <a:rPr lang="zh-TW" altLang="en-US" smtClean="0"/>
              <a:t>2018/12/25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68EC-4EBA-41BE-9016-E0E044794D0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ABC9-98BB-4AEE-A772-D377177E7B63}" type="datetimeFigureOut">
              <a:rPr lang="zh-TW" altLang="en-US" smtClean="0"/>
              <a:t>2018/12/25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80A68EC-4EBA-41BE-9016-E0E044794D0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ABC9-98BB-4AEE-A772-D377177E7B63}" type="datetimeFigureOut">
              <a:rPr lang="zh-TW" altLang="en-US" smtClean="0"/>
              <a:t>2018/12/25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80A68EC-4EBA-41BE-9016-E0E044794D0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ABC9-98BB-4AEE-A772-D377177E7B63}" type="datetimeFigureOut">
              <a:rPr lang="zh-TW" altLang="en-US" smtClean="0"/>
              <a:t>2018/12/25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0A68EC-4EBA-41BE-9016-E0E044794D0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80A68EC-4EBA-41BE-9016-E0E044794D0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ABC9-98BB-4AEE-A772-D377177E7B63}" type="datetimeFigureOut">
              <a:rPr lang="zh-TW" altLang="en-US" smtClean="0"/>
              <a:t>2018/12/25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80A68EC-4EBA-41BE-9016-E0E044794D0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C76ABC9-98BB-4AEE-A772-D377177E7B63}" type="datetimeFigureOut">
              <a:rPr lang="zh-TW" altLang="en-US" smtClean="0"/>
              <a:t>2018/12/25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C76ABC9-98BB-4AEE-A772-D377177E7B63}" type="datetimeFigureOut">
              <a:rPr lang="zh-TW" altLang="en-US" smtClean="0"/>
              <a:t>2018/12/25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80A68EC-4EBA-41BE-9016-E0E044794D0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27584" y="1662559"/>
            <a:ext cx="78488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44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因應教學助理全面納保說明會</a:t>
            </a:r>
            <a:endParaRPr lang="zh-TW" altLang="en-US" sz="44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51496" y="4365104"/>
            <a:ext cx="58087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日期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26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星期三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上午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地點：計算機及資訊網路中心致平廳</a:t>
            </a:r>
          </a:p>
        </p:txBody>
      </p:sp>
      <p:sp>
        <p:nvSpPr>
          <p:cNvPr id="6" name="矩形 5"/>
          <p:cNvSpPr/>
          <p:nvPr/>
        </p:nvSpPr>
        <p:spPr>
          <a:xfrm>
            <a:off x="2725567" y="2780925"/>
            <a:ext cx="50769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報告單位：人事室</a:t>
            </a:r>
            <a:endParaRPr lang="zh-TW" altLang="en-US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470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兼任助理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本校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規定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Ⅱ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本校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保障兼任助理學習及勞動權益處理規定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點：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本校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與學生之僱傭關係認定原則，依勞動部指導原則辦理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點：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兼任助理申訴及爭議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處理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方式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學習型」兼任助理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學生申訴評議委員會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「勞動型」兼任助理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勞工申訴評議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委員會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8332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兼任助理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其他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規定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「勞動型」兼任助理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適用一般規定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包括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勞動部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專科以上學校兼任助理勞動權益保障指導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原則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本校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「保障兼任助理學習及勞動權益處理規定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勞動基準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勞工保險條例、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勞工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退休金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條例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就業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保險法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僱用部分時間工作勞工應行注意事項修正規定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本校相關法令規定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53134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勞保業務重點規範及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注意事項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-Ⅰ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聘保合一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制度：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本校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勞動型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人員皆須於起聘前完成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聘保合一作業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，人員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到職日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須與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加保日期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一致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爰不辦理聘期追溯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雇主應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按月提繳每月工資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％勞工退休金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，勞工亦得在每月工資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％範圍內，另行提繳退休金。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91084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勞保業務重點規範及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注意事項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-Ⅱ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依據就業服務法規定，外籍生、僑生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請先向勞動部申請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工作許可證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再辦理聘僱程序。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人事室將依教學助理聘任系統送出之聘任案，依其聘期協助加、退保。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075840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勞保業務重點規範及注意事項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-Ⅲ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依據全民健康保險法及其施行細則規定，學校所僱用之學生，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每週工作時數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未滿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小時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且不需要每個工作日到工者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，或聘期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未逾三個月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，得以原投保資格繼續投保。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如有健保需求者，請至人事室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勞健保系統申請健保加保，經計畫主持人同意後，即完成加保程序。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991069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身心障礙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員工進用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法規依據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Ⅰ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身心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障礙者權益保障法第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38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條規定，各級政府機關、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公立學校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及公營事業機構員工總人數在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34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人以上者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，進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用具有就業能力之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身心障礙者人數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不得低於員工總人數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3%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員工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總人數及進用身心障礙者人數之計算方式，以各義務機關（構）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每月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日參加勞保、公保人數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為準。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404418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身心障礙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員工進用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法規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依據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Ⅱ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身心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障礙者權益保障法第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43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條第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項規定，進用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身心障礙者人數未達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第三十八條第一項、第二項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標準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之機關（構），應定期向所在地直轄市、縣（市）勞工主管機關之身心障礙者就業基金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繳納差額補助費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其金額，依差額人數乘以每月基本工資計算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433870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身心障礙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員工進用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宣導事項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Ⅰ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重申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本校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29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日因應教學助理全面納保事宜分工會議決議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，請各單位務必配合辦理。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各單位於未足額進用身障員工前，不得再進用非身障員工，非必要請勿於每月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日進用勞動型臨時人員。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atinLnBrk="1">
              <a:spcBef>
                <a:spcPts val="1200"/>
              </a:spcBef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各單位預估需進用身障員工人數，提出聘任需求，轉請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健康及諮商中心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及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臺中市政府勞工局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媒合進用身障員工（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求才網址：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http://lbms.taichung.gov.tw/LBMS/form/place/WantEmp.jsp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）。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04770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身心障礙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員工進用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宣導事項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Ⅱ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全校未足額進用身障員工，未足額進用單位之一級單位應依比例扣繳身障代金，並控管新進人員僅限身障員工。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555817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2708920"/>
            <a:ext cx="8503920" cy="9658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簡報結束，感謝您的玲聽</a:t>
            </a:r>
            <a:endParaRPr lang="zh-TW" altLang="en-US" sz="44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816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691680" y="1527048"/>
            <a:ext cx="7113992" cy="4572000"/>
          </a:xfrm>
        </p:spPr>
        <p:txBody>
          <a:bodyPr>
            <a:normAutofit/>
          </a:bodyPr>
          <a:lstStyle/>
          <a:p>
            <a:endParaRPr lang="en-US" altLang="zh-TW" sz="3200" dirty="0" smtClean="0">
              <a:solidFill>
                <a:schemeClr val="accent5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solidFill>
                <a:schemeClr val="accent5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chemeClr val="accent5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en-US" sz="3600" dirty="0" smtClean="0">
                <a:solidFill>
                  <a:schemeClr val="accent5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兼任助理制度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勞健保業務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身心</a:t>
            </a:r>
            <a:r>
              <a:rPr lang="zh-TW" altLang="en-US" sz="36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障礙</a:t>
            </a:r>
            <a:r>
              <a:rPr lang="zh-TW" altLang="en-US" sz="36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員工進</a:t>
            </a:r>
            <a:r>
              <a:rPr lang="zh-TW" altLang="en-US" sz="36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endParaRPr lang="zh-TW" altLang="en-US" sz="36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人事室相關業務說明</a:t>
            </a:r>
            <a:endParaRPr lang="en-US" altLang="zh-TW" sz="36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9250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兼任助理制度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教育部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法規修正</a:t>
            </a:r>
          </a:p>
        </p:txBody>
      </p:sp>
      <p:sp>
        <p:nvSpPr>
          <p:cNvPr id="4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依教育部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日臺教高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字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1070021455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號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函：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0" indent="0">
              <a:buNone/>
            </a:pP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73600" indent="-273600">
              <a:buFont typeface="Wingdings" panose="05000000000000000000" pitchFamily="2" charset="2"/>
              <a:buChar char="Ø"/>
            </a:pP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修正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「專科以上學校獎助生權益保障指導原則」，並自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108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日起推動大專校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院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進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「教學助理」全面納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保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endParaRPr lang="zh-TW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33817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兼任助理制度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會議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Ⅰ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依本校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29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因應教學助理全面納保事宜分工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會議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決議事項摘要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月下旬前召開全校說明會宣導相關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事宜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本校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學生擔任「勞動型」學生兼任研究助理職務，以一個為限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30200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兼任助理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制度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分工會議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Ⅱ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474885"/>
              </p:ext>
            </p:extLst>
          </p:nvPr>
        </p:nvGraphicFramePr>
        <p:xfrm>
          <a:off x="251520" y="1628800"/>
          <a:ext cx="8640960" cy="4584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6912768"/>
              </a:tblGrid>
              <a:tr h="4294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業務單位</a:t>
                      </a:r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分工事項</a:t>
                      </a:r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6499">
                <a:tc>
                  <a:txBody>
                    <a:bodyPr/>
                    <a:lstStyle/>
                    <a:p>
                      <a:pPr algn="ctr"/>
                      <a:endParaRPr lang="en-US" altLang="zh-TW" sz="20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人事室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altLang="en-US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修訂</a:t>
                      </a:r>
                      <a:r>
                        <a:rPr kumimoji="0"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國立中興大學保障兼任助理學習及勞動權益處理規定。</a:t>
                      </a:r>
                      <a:endParaRPr kumimoji="0" lang="en-US" altLang="zh-TW" sz="2000" kern="1200" dirty="0" smtClean="0">
                        <a:solidFill>
                          <a:schemeClr val="dk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r>
                        <a:rPr kumimoji="0" lang="en-US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2.</a:t>
                      </a:r>
                      <a:r>
                        <a:rPr kumimoji="0"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身心障礙員額進用及補助請領事宜</a:t>
                      </a:r>
                      <a:endParaRPr kumimoji="0" lang="en-US" altLang="zh-TW" sz="2000" kern="1200" dirty="0" smtClean="0">
                        <a:solidFill>
                          <a:schemeClr val="dk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r>
                        <a:rPr kumimoji="0" lang="en-US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3.</a:t>
                      </a:r>
                      <a:r>
                        <a:rPr kumimoji="0"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教學助理勞健保及勞退費用請領補助</a:t>
                      </a:r>
                      <a:endParaRPr kumimoji="0" lang="en-US" altLang="zh-TW" sz="2000" kern="1200" dirty="0" smtClean="0">
                        <a:solidFill>
                          <a:schemeClr val="dk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614">
                <a:tc>
                  <a:txBody>
                    <a:bodyPr/>
                    <a:lstStyle/>
                    <a:p>
                      <a:pPr algn="ctr"/>
                      <a:endParaRPr lang="en-US" altLang="zh-TW" sz="20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教務處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altLang="en-US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修訂</a:t>
                      </a:r>
                      <a:r>
                        <a:rPr kumimoji="0"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國立中興大學教學助理制度實施要點</a:t>
                      </a:r>
                      <a:r>
                        <a:rPr kumimoji="0" lang="en-US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en-US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2.</a:t>
                      </a:r>
                      <a:r>
                        <a:rPr kumimoji="0" lang="zh-TW" altLang="en-US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修訂</a:t>
                      </a:r>
                      <a:r>
                        <a:rPr kumimoji="0"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國立中興大學研究生獎助學金實施辦法</a:t>
                      </a:r>
                      <a:endParaRPr kumimoji="0" lang="en-US" altLang="zh-TW" sz="2000" kern="1200" dirty="0" smtClean="0">
                        <a:solidFill>
                          <a:schemeClr val="dk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r>
                        <a:rPr kumimoji="0" lang="en-US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3.</a:t>
                      </a:r>
                      <a:r>
                        <a:rPr kumimoji="0" lang="zh-TW" altLang="en-US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教學助理聘任及出勤紀錄</a:t>
                      </a:r>
                      <a:r>
                        <a:rPr kumimoji="0"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系統修正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endParaRPr lang="en-US" altLang="zh-TW" sz="20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學生</a:t>
                      </a:r>
                      <a:r>
                        <a:rPr lang="zh-TW" altLang="en-US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事務處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altLang="en-US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修訂</a:t>
                      </a:r>
                      <a:r>
                        <a:rPr kumimoji="0"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國立中興大學研究生獎助學金實施辦法</a:t>
                      </a:r>
                      <a:endParaRPr kumimoji="0" lang="en-US" altLang="zh-TW" sz="2000" kern="1200" dirty="0" smtClean="0">
                        <a:solidFill>
                          <a:schemeClr val="dk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r>
                        <a:rPr kumimoji="0" lang="en-US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2.</a:t>
                      </a:r>
                      <a:r>
                        <a:rPr kumimoji="0"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身心障礙員額進用</a:t>
                      </a:r>
                      <a:r>
                        <a:rPr kumimoji="0" lang="zh-TW" altLang="en-US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不足時協助媒合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環境保護暨安全衛生中心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勞</a:t>
                      </a:r>
                      <a:r>
                        <a:rPr kumimoji="0"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安衛教育訓練課程因應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6848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兼任助理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制度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分工會議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Ⅲ</a:t>
            </a:r>
            <a:endParaRPr lang="zh-TW" altLang="en-US" sz="36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47141166"/>
              </p:ext>
            </p:extLst>
          </p:nvPr>
        </p:nvGraphicFramePr>
        <p:xfrm>
          <a:off x="323528" y="1484784"/>
          <a:ext cx="8662863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999"/>
                <a:gridCol w="1656184"/>
                <a:gridCol w="2160240"/>
                <a:gridCol w="396044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1800" kern="0" dirty="0" smtClean="0">
                        <a:solidFill>
                          <a:schemeClr val="bg1"/>
                        </a:solidFill>
                        <a:effectLst/>
                        <a:latin typeface="Times New Roman"/>
                        <a:ea typeface="標楷體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kern="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標楷體"/>
                        </a:rPr>
                        <a:t>項目</a:t>
                      </a:r>
                      <a:endParaRPr lang="zh-TW" sz="1800" kern="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indent="-3048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1800" kern="0" dirty="0" smtClean="0">
                        <a:solidFill>
                          <a:schemeClr val="bg1"/>
                        </a:solidFill>
                        <a:effectLst/>
                        <a:latin typeface="Times New Roman"/>
                        <a:ea typeface="標楷體"/>
                      </a:endParaRPr>
                    </a:p>
                    <a:p>
                      <a:pPr marL="304800" indent="-3048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kern="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標楷體"/>
                        </a:rPr>
                        <a:t>配合</a:t>
                      </a:r>
                      <a:r>
                        <a:rPr lang="zh-TW" sz="1800" kern="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標楷體"/>
                        </a:rPr>
                        <a:t>事項</a:t>
                      </a:r>
                      <a:endParaRPr lang="zh-TW" sz="1800" kern="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1800" kern="0" dirty="0" smtClean="0">
                        <a:solidFill>
                          <a:schemeClr val="bg1"/>
                        </a:solidFill>
                        <a:effectLst/>
                        <a:latin typeface="Times New Roman"/>
                        <a:ea typeface="標楷體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kern="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標楷體"/>
                        </a:rPr>
                        <a:t>負責</a:t>
                      </a:r>
                      <a:r>
                        <a:rPr lang="zh-TW" sz="1800" kern="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標楷體"/>
                        </a:rPr>
                        <a:t>單位</a:t>
                      </a:r>
                      <a:endParaRPr lang="zh-TW" sz="1800" kern="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決議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pPr lvl="0"/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學習及勞動權益相關事宜</a:t>
                      </a:r>
                      <a:endParaRPr kumimoji="0" lang="zh-TW" altLang="zh-TW" sz="1800" kern="1200" dirty="0">
                        <a:solidFill>
                          <a:schemeClr val="dk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同時間兩種以上勞動型聘案。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人事室</a:t>
                      </a:r>
                      <a:r>
                        <a:rPr kumimoji="0"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(RA)</a:t>
                      </a:r>
                      <a:endParaRPr kumimoji="0" lang="zh-TW" altLang="zh-TW" sz="1800" kern="1200" dirty="0" smtClean="0">
                        <a:solidFill>
                          <a:schemeClr val="dk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教務處</a:t>
                      </a:r>
                      <a:r>
                        <a:rPr kumimoji="0"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(TA)</a:t>
                      </a:r>
                      <a:endParaRPr kumimoji="0" lang="zh-TW" altLang="zh-TW" sz="1800" kern="1200" dirty="0" smtClean="0">
                        <a:solidFill>
                          <a:schemeClr val="dk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學生事務處</a:t>
                      </a:r>
                      <a:r>
                        <a:rPr kumimoji="0"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(AA)</a:t>
                      </a:r>
                      <a:endParaRPr kumimoji="0" lang="zh-TW" altLang="zh-TW" sz="1800" kern="1200" dirty="0" smtClean="0">
                        <a:solidFill>
                          <a:schemeClr val="dk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各用人單位</a:t>
                      </a:r>
                      <a:r>
                        <a:rPr kumimoji="0"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臨時工</a:t>
                      </a:r>
                      <a:r>
                        <a:rPr kumimoji="0"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zh-TW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一、</a:t>
                      </a:r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本校學生擔任「勞動型」學生兼任研究助理職務，以一個為限。</a:t>
                      </a:r>
                      <a:endParaRPr kumimoji="0" lang="en-US" altLang="zh-TW" sz="1800" kern="1200" dirty="0" smtClean="0">
                        <a:solidFill>
                          <a:schemeClr val="dk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lvl="0"/>
                      <a:r>
                        <a:rPr kumimoji="0" lang="zh-TW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二、</a:t>
                      </a:r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勞動型教學助理如兼任多門課程，薪資以每月</a:t>
                      </a:r>
                      <a:r>
                        <a:rPr kumimoji="0"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11,000</a:t>
                      </a:r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元為上限。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二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勞動型兼任助理併計年資。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人事室</a:t>
                      </a:r>
                      <a:r>
                        <a:rPr kumimoji="0"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(RA)</a:t>
                      </a:r>
                      <a:endParaRPr kumimoji="0" lang="zh-TW" altLang="zh-TW" sz="1800" kern="1200" dirty="0" smtClean="0">
                        <a:solidFill>
                          <a:schemeClr val="dk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教務處</a:t>
                      </a:r>
                      <a:r>
                        <a:rPr kumimoji="0"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(TA)</a:t>
                      </a:r>
                      <a:endParaRPr kumimoji="0" lang="zh-TW" altLang="zh-TW" sz="1800" kern="1200" dirty="0" smtClean="0">
                        <a:solidFill>
                          <a:schemeClr val="dk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學生事務處</a:t>
                      </a:r>
                      <a:r>
                        <a:rPr kumimoji="0"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(AA)</a:t>
                      </a:r>
                      <a:endParaRPr kumimoji="0" lang="zh-TW" altLang="zh-TW" sz="1800" kern="1200" dirty="0" smtClean="0">
                        <a:solidFill>
                          <a:schemeClr val="dk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各用人單位</a:t>
                      </a:r>
                      <a:r>
                        <a:rPr kumimoji="0"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臨時工</a:t>
                      </a:r>
                      <a:r>
                        <a:rPr kumimoji="0"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由各計畫主持人或用人單位依「僱用部分時間工作勞工應行注意事項修正規定」辦理。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三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教學助理勞動契約書修訂。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18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教務處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配合本校「教學助理制度實施要點」修正，檢視原訂定之勞動契約書。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四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性侵害、性騷擾或性霸凌紀錄查詢通報。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18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人事室、</a:t>
                      </a:r>
                    </a:p>
                    <a:p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教務處、</a:t>
                      </a:r>
                    </a:p>
                    <a:p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學生事務處</a:t>
                      </a: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依「學校辦理契約進用人員通報查詢作業注意事項」規定，學校進用專、兼職人員前，應依性侵害犯罪防治法之規定查閱受僱人相關紀錄。人事室擬另召開分工會議辦理。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8083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兼任助理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制度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分工會議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Ⅳ</a:t>
            </a:r>
            <a:endParaRPr lang="zh-TW" altLang="en-US" sz="36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79069274"/>
              </p:ext>
            </p:extLst>
          </p:nvPr>
        </p:nvGraphicFramePr>
        <p:xfrm>
          <a:off x="301625" y="1527175"/>
          <a:ext cx="8504240" cy="4670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6039"/>
                <a:gridCol w="1224136"/>
                <a:gridCol w="1584176"/>
                <a:gridCol w="4449889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2000" kern="0" dirty="0" smtClean="0">
                        <a:solidFill>
                          <a:schemeClr val="bg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000" kern="0" dirty="0" smtClean="0">
                          <a:solidFill>
                            <a:schemeClr val="bg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項目</a:t>
                      </a:r>
                      <a:endParaRPr lang="zh-TW" sz="2000" kern="100" dirty="0">
                        <a:solidFill>
                          <a:schemeClr val="bg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indent="-3048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2000" kern="0" dirty="0" smtClean="0">
                        <a:solidFill>
                          <a:schemeClr val="bg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04800" indent="-3048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000" kern="0" dirty="0" smtClean="0">
                          <a:solidFill>
                            <a:schemeClr val="bg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配合</a:t>
                      </a:r>
                      <a:r>
                        <a:rPr lang="zh-TW" sz="2000" kern="0" dirty="0">
                          <a:solidFill>
                            <a:schemeClr val="bg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事項</a:t>
                      </a:r>
                      <a:endParaRPr lang="zh-TW" sz="2000" kern="100" dirty="0">
                        <a:solidFill>
                          <a:schemeClr val="bg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2000" kern="0" dirty="0" smtClean="0">
                        <a:solidFill>
                          <a:schemeClr val="bg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000" kern="0" dirty="0" smtClean="0">
                          <a:solidFill>
                            <a:schemeClr val="bg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負責</a:t>
                      </a:r>
                      <a:r>
                        <a:rPr lang="zh-TW" sz="2000" kern="0" dirty="0">
                          <a:solidFill>
                            <a:schemeClr val="bg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單位</a:t>
                      </a:r>
                      <a:endParaRPr lang="zh-TW" sz="2000" kern="100" dirty="0">
                        <a:solidFill>
                          <a:schemeClr val="bg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決議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3577">
                <a:tc rowSpan="3">
                  <a:txBody>
                    <a:bodyPr/>
                    <a:lstStyle/>
                    <a:p>
                      <a:r>
                        <a:rPr kumimoji="0"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身心障礙員額進用及補助請領事宜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預防機制。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人事室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en-US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各</a:t>
                      </a:r>
                      <a:r>
                        <a:rPr kumimoji="0"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用人單位於未足額進用身障員工前，不得再申請進用非身障員工。非必要請勿於每月</a:t>
                      </a:r>
                      <a:r>
                        <a:rPr kumimoji="0" lang="en-US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</a:t>
                      </a:r>
                      <a:r>
                        <a:rPr kumimoji="0"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日進用勞動型臨時人員。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3057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員額不足時因應方式。</a:t>
                      </a:r>
                    </a:p>
                    <a:p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人事室、</a:t>
                      </a:r>
                    </a:p>
                    <a:p>
                      <a:r>
                        <a:rPr kumimoji="0"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學生事務處</a:t>
                      </a:r>
                    </a:p>
                    <a:p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各單位預估需進用身障員工人數，提出聘任需求，轉請健康諮商中心及臺中市政府勞工局媒合進用身障員工。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377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人事室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如全校未足額進用身障員工，未足額進用之一級單位應依比例扣繳身障代金，並控管新進人員僅限身障員工。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7660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兼任助理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制度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分工會議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Ⅴ</a:t>
            </a:r>
            <a:endParaRPr lang="zh-TW" altLang="en-US" sz="36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04201188"/>
              </p:ext>
            </p:extLst>
          </p:nvPr>
        </p:nvGraphicFramePr>
        <p:xfrm>
          <a:off x="301625" y="1527175"/>
          <a:ext cx="8504240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983"/>
                <a:gridCol w="1872208"/>
                <a:gridCol w="2376264"/>
                <a:gridCol w="3513785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2000" kern="0" dirty="0" smtClean="0">
                        <a:solidFill>
                          <a:schemeClr val="bg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000" kern="0" dirty="0" smtClean="0">
                          <a:solidFill>
                            <a:schemeClr val="bg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項目</a:t>
                      </a:r>
                      <a:endParaRPr lang="zh-TW" sz="2000" kern="100" dirty="0">
                        <a:solidFill>
                          <a:schemeClr val="bg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indent="-3048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2000" kern="0" dirty="0" smtClean="0">
                        <a:solidFill>
                          <a:schemeClr val="bg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04800" indent="-3048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000" kern="0" dirty="0" smtClean="0">
                          <a:solidFill>
                            <a:schemeClr val="bg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配合</a:t>
                      </a:r>
                      <a:r>
                        <a:rPr lang="zh-TW" sz="2000" kern="0" dirty="0">
                          <a:solidFill>
                            <a:schemeClr val="bg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事項</a:t>
                      </a:r>
                      <a:endParaRPr lang="zh-TW" sz="2000" kern="100" dirty="0">
                        <a:solidFill>
                          <a:schemeClr val="bg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2000" kern="0" dirty="0" smtClean="0">
                        <a:solidFill>
                          <a:schemeClr val="bg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000" kern="0" dirty="0" smtClean="0">
                          <a:solidFill>
                            <a:schemeClr val="bg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負責</a:t>
                      </a:r>
                      <a:r>
                        <a:rPr lang="zh-TW" sz="2000" kern="0" dirty="0">
                          <a:solidFill>
                            <a:schemeClr val="bg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單位</a:t>
                      </a:r>
                      <a:endParaRPr lang="zh-TW" sz="2000" kern="100" dirty="0">
                        <a:solidFill>
                          <a:schemeClr val="bg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決議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kumimoji="0"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其他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教學助理勞健保及勞退費用請領補助。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人事室、</a:t>
                      </a:r>
                    </a:p>
                    <a:p>
                      <a:r>
                        <a:rPr kumimoji="0"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教務處、</a:t>
                      </a:r>
                    </a:p>
                    <a:p>
                      <a:r>
                        <a:rPr kumimoji="0"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計算機及資訊網路中心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請人事室依教務處提供之教學助理</a:t>
                      </a:r>
                      <a:r>
                        <a:rPr kumimoji="0" lang="en-US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(TA)</a:t>
                      </a:r>
                      <a:r>
                        <a:rPr kumimoji="0"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名單彙整保險資料，並依教育部來文時程請領補助。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說明會或宣導會。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人事室、</a:t>
                      </a:r>
                    </a:p>
                    <a:p>
                      <a:r>
                        <a:rPr kumimoji="0"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教務處、</a:t>
                      </a:r>
                    </a:p>
                    <a:p>
                      <a:r>
                        <a:rPr kumimoji="0"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學生事務處、</a:t>
                      </a:r>
                    </a:p>
                    <a:p>
                      <a:r>
                        <a:rPr kumimoji="0"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環境保護暨安全衛生中心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107</a:t>
                      </a:r>
                      <a:r>
                        <a:rPr kumimoji="0"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年</a:t>
                      </a:r>
                      <a:r>
                        <a:rPr kumimoji="0" lang="en-US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12</a:t>
                      </a:r>
                      <a:r>
                        <a:rPr kumimoji="0"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月下旬前召開全校說明會宣導相關事宜。</a:t>
                      </a:r>
                    </a:p>
                    <a:p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329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兼任助理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本校規定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Ⅰ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本校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保障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兼任助理學習及勞動權益處理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規定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點：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兼任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助理分為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「學習型」兼任助理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教育部稱為「獎助生」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與「勞動型」兼任助理二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類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73600" indent="-273600"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點：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兼任助理同一學生擔任「勞動型」兼任研究助理職務，以一個為限，同一聘僱期間不得再兼任其他「勞動型」兼任助理職務，以保障學生學習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權益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138532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鎮">
  <a:themeElements>
    <a:clrScheme name="市鎮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1634</TotalTime>
  <Words>1531</Words>
  <Application>Microsoft Office PowerPoint</Application>
  <PresentationFormat>如螢幕大小 (4:3)</PresentationFormat>
  <Paragraphs>154</Paragraphs>
  <Slides>19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0" baseType="lpstr">
      <vt:lpstr>市鎮</vt:lpstr>
      <vt:lpstr>PowerPoint 簡報</vt:lpstr>
      <vt:lpstr>人事室相關業務說明</vt:lpstr>
      <vt:lpstr>學生兼任助理制度-教育部法規修正</vt:lpstr>
      <vt:lpstr>學生兼任助理制度-分工會議Ⅰ</vt:lpstr>
      <vt:lpstr>學生兼任助理制度-分工會議Ⅱ</vt:lpstr>
      <vt:lpstr>學生兼任助理制度-分工會議Ⅲ</vt:lpstr>
      <vt:lpstr>學生兼任助理制度-分工會議Ⅳ</vt:lpstr>
      <vt:lpstr>學生兼任助理制度-分工會議Ⅴ</vt:lpstr>
      <vt:lpstr>學生兼任助理-本校規定Ⅰ</vt:lpstr>
      <vt:lpstr>學生兼任助理-本校規定Ⅱ</vt:lpstr>
      <vt:lpstr>學生兼任助理-其他規定</vt:lpstr>
      <vt:lpstr>勞保業務重點規範及注意事項-Ⅰ</vt:lpstr>
      <vt:lpstr>勞保業務重點規範及注意事項-Ⅱ</vt:lpstr>
      <vt:lpstr>勞保業務重點規範及注意事項-Ⅲ</vt:lpstr>
      <vt:lpstr>身心障礙員工進用-法規依據Ⅰ</vt:lpstr>
      <vt:lpstr>身心障礙員工進用-法規依據Ⅱ</vt:lpstr>
      <vt:lpstr>身心障礙員工進用-宣導事項Ⅰ</vt:lpstr>
      <vt:lpstr>身心障礙員工進用-宣導事項Ⅱ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投保注意事項</dc:title>
  <dc:creator>Administrator</dc:creator>
  <cp:lastModifiedBy>User</cp:lastModifiedBy>
  <cp:revision>51</cp:revision>
  <cp:lastPrinted>2018-12-25T03:48:49Z</cp:lastPrinted>
  <dcterms:created xsi:type="dcterms:W3CDTF">2018-12-20T09:26:01Z</dcterms:created>
  <dcterms:modified xsi:type="dcterms:W3CDTF">2018-12-25T08:47:42Z</dcterms:modified>
</cp:coreProperties>
</file>